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4" r:id="rId2"/>
    <p:sldId id="260" r:id="rId3"/>
    <p:sldId id="258" r:id="rId4"/>
    <p:sldId id="259" r:id="rId5"/>
    <p:sldId id="271" r:id="rId6"/>
    <p:sldId id="270" r:id="rId7"/>
    <p:sldId id="267" r:id="rId8"/>
    <p:sldId id="268" r:id="rId9"/>
    <p:sldId id="272" r:id="rId10"/>
    <p:sldId id="280" r:id="rId11"/>
    <p:sldId id="279" r:id="rId12"/>
    <p:sldId id="278" r:id="rId13"/>
    <p:sldId id="281" r:id="rId14"/>
    <p:sldId id="261" r:id="rId15"/>
    <p:sldId id="262" r:id="rId16"/>
    <p:sldId id="28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novo" initials="L" lastIdx="1" clrIdx="0">
    <p:extLst>
      <p:ext uri="{19B8F6BF-5375-455C-9EA6-DF929625EA0E}">
        <p15:presenceInfo xmlns:p15="http://schemas.microsoft.com/office/powerpoint/2012/main" userId="Lenov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751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142323-873C-4667-BDFB-B82D2017C2A6}" type="datetimeFigureOut">
              <a:rPr lang="en-US" smtClean="0"/>
              <a:t>7/30/2025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1A7089-A8F6-442D-93F3-41C55FCCE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191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4613F-BEE8-5001-B607-0324A28120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2F5A8E-9BC6-4D1C-070A-340C1B559C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E4D2F0-3214-B4D4-F5A6-2DE332822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DD202-9F64-4556-AE46-B5759E17BB51}" type="datetime1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CAF3E6-B401-B92A-BCBF-4C8D2C9D7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36A23F-B1A9-AC70-13E9-E98002109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0B81-DCF0-477E-8038-095C5E289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404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933BB-11B0-17A3-C0B0-7C53E59B7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DA8902-49B8-2214-39E4-2BC35848E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14A483-CA11-5D25-CD84-5CBF9E12F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D53BD-2C69-41B4-961F-B49FFAD0C8AD}" type="datetime1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5F7E5E-FBC6-7F23-445D-5CF75AA36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3620C3-8E03-2EB3-5431-03C6AD062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0B81-DCF0-477E-8038-095C5E289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173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8BC2B-D9E4-0B9E-7E4E-3C3559E8C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FC1D1D-2E85-04F5-59FE-E4C12645DD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689500-8375-08C7-EBEE-9EA8C8882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5BD73-3FD9-49E6-A363-C1BA2D6C5594}" type="datetime1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AB347-8C69-CE26-25AD-733487A1E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CE2B50-764A-33FB-63CD-138D95FED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0B81-DCF0-477E-8038-095C5E289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528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A41ED-1708-A5AC-9247-D591FCA88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1F78C-65B6-4104-2F5C-EE5A184212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82A3D2-6B28-AC0E-910B-8152E2B2B4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5E4853-D935-CD02-B286-A8ECEC0B0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B951-4496-4684-B3DD-83A7B60AAFEC}" type="datetime1">
              <a:rPr lang="en-US" smtClean="0"/>
              <a:t>7/30/2025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E5E3B6-0225-FC35-06E8-777868D99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C9F4B7-946E-6E0B-D041-2484DA9BC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0B81-DCF0-477E-8038-095C5E289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61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B7D20-2DAD-9C88-8685-B0259738D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E60CF1-3DA6-A078-F0FD-0F0E8DB47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961AC3-D108-397F-A4D5-68CE484BA9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F1C5C1-6390-8952-EF1C-D093E92007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52F4F3-B175-C36C-3873-9BDA6F19C5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758BF0-68DD-92F5-F97F-9722E0C11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50525-7C4A-4A99-943A-202F76897E72}" type="datetime1">
              <a:rPr lang="en-US" smtClean="0"/>
              <a:t>7/30/2025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D6DB01-FF4A-99CF-16D1-564387FD5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055C3D-0634-92D2-0474-E94ECF583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0B81-DCF0-477E-8038-095C5E289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693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9283F-E605-EC19-661A-485CD6DDD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77E526-B056-D53E-19FC-C751C41D5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673B4-7D46-4508-873D-ED6679692F0D}" type="datetime1">
              <a:rPr lang="en-US" smtClean="0"/>
              <a:t>7/30/2025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117779-6622-BB4D-B63C-0B21E0E79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524853-C920-B8FE-98EF-8F62F4982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0B81-DCF0-477E-8038-095C5E289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277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452208-7BBE-021E-0A02-89659FA3F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377FD-5187-4B6B-96C2-C75AF7E05D0C}" type="datetime1">
              <a:rPr lang="en-US" smtClean="0"/>
              <a:t>7/30/2025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147D28-E484-720A-6CF1-AE01B785B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7E5A12-A81D-9AC5-E251-A4A823292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0B81-DCF0-477E-8038-095C5E289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880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39A72-0B0B-3BC5-3D5C-6E873D47C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312F75-E98D-4DCD-E2F6-9735E756C0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E384E3-DB79-DB9F-4574-755317F532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6A8DDE-52A2-8D89-1EAB-246CA38A5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E0A5-7E15-40EA-AA4B-51C1AE731548}" type="datetime1">
              <a:rPr lang="en-US" smtClean="0"/>
              <a:t>7/30/2025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283920-1667-B1D7-EE5F-26A290C72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0127BF-1357-CBAF-15AF-ACF121487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0B81-DCF0-477E-8038-095C5E289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666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8E9BE-475D-D77A-C483-BE782CC55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F702B0-45D7-95B5-A510-01459AB6C3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B4F6D8-B1CC-368D-8EA4-7CAEF7722B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4AD1E0-D86E-570C-A53D-0FBEB335F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3BEAA-E011-48FB-BAF1-0DA5BB203544}" type="datetime1">
              <a:rPr lang="en-US" smtClean="0"/>
              <a:t>7/30/2025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558F97-EA85-E51C-E89D-66F54E5E7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01615D-C96D-0B33-95D1-74214260A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0B81-DCF0-477E-8038-095C5E289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939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81D90-B34D-3102-A474-8FC315961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CF2477-0F80-88A1-299B-8AF37C9D6E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C6A45B-2542-77DF-03B7-8569FF1D0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42843-72B8-42A8-9058-3E84107D4090}" type="datetime1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D4C9B-E5B9-26DD-A26F-FE71310C9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D3614-D2BE-1158-A879-E0E28B0DB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0B81-DCF0-477E-8038-095C5E289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041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3B31C2-4737-5D88-2152-357467FD61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4959FB-9AD6-8EB8-6EA7-62468D7767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15028-2BF8-A5F2-AB26-A81650C3C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8F72D-C0C1-4544-BA23-D51899E53B80}" type="datetime1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8E3A44-8551-AE0B-11A3-D518FCCB2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49AB2-A4FD-56AD-6C3B-2FF978F96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0B81-DCF0-477E-8038-095C5E289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242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B3007D-C2D5-3936-77F0-D1EA0DD7A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CCF96F-92C0-F01C-17CC-B3E015D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E5119-AEF3-4465-5323-ACB74BE3DA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F4B54-7DF3-4FCC-8BCE-30982F1797D9}" type="datetime1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783C0-568B-A125-0B3B-E86ABDC52A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87FDA7-D0B0-491B-325D-98FB8315A5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80B81-DCF0-477E-8038-095C5E289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368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rintdiscuss.com/technology-conversation-questions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mrhenriquez.medium.com/how-to-write-structured-paragraphs-the-secret-to-txxxc-paragraph-structure-2977abc6c2b7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mrhenriquez.medium.com/how-to-write-structured-paragraphs-the-secret-to-txxxc-paragraph-structure-2977abc6c2b7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mrhenriquez.medium.com/how-to-write-structured-paragraphs-the-secret-to-txxxc-paragraph-structure-2977abc6c2b7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ww.eslprintables.com/reading_worksheets/reading_comprehension/TECHNOPHOBIA_246490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test-english.com/explanation/b1-b2-vocabulary-explanations/technology-b1-english-vocabulary/" TargetMode="External"/><Relationship Id="rId2" Type="http://schemas.openxmlformats.org/officeDocument/2006/relationships/hyperlink" Target="https://promova.com/english-vocabulary/technology-vocabulary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ordwall.net/resource/56390516/d-t/devices" TargetMode="External"/><Relationship Id="rId4" Type="http://schemas.openxmlformats.org/officeDocument/2006/relationships/hyperlink" Target="https://www.ieltsjacky.com/technology-vocabulary.html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ltngl.com/assets/downloads/rft_pro0000000556/RFT2_CH7.pdf" TargetMode="External"/><Relationship Id="rId2" Type="http://schemas.openxmlformats.org/officeDocument/2006/relationships/hyperlink" Target="https://www.eslprintables.com/reading_worksheets/reading_comprehension/TECHNOPHOBIA_246490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rintdiscuss.com/technology-conversation-questions/" TargetMode="External"/><Relationship Id="rId5" Type="http://schemas.openxmlformats.org/officeDocument/2006/relationships/hyperlink" Target="https://www.futurelearn.com/info/courses/preparing-for-uni/0/steps/1177" TargetMode="External"/><Relationship Id="rId4" Type="http://schemas.openxmlformats.org/officeDocument/2006/relationships/hyperlink" Target="https://ted-ielts.com/how-to-structure-a-paragraph/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F993704-D788-9368-C4A1-03A534710B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12C7472-3FAD-890A-93AC-5A26AA1BE908}"/>
              </a:ext>
            </a:extLst>
          </p:cNvPr>
          <p:cNvSpPr txBox="1">
            <a:spLocks/>
          </p:cNvSpPr>
          <p:nvPr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5500" b="1" dirty="0">
              <a:solidFill>
                <a:srgbClr val="00B0F0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5500" b="1" dirty="0">
                <a:solidFill>
                  <a:srgbClr val="00B0F0"/>
                </a:solidFill>
                <a:latin typeface="Arial Black" panose="020B0A04020102020204" pitchFamily="34" charset="0"/>
              </a:rPr>
              <a:t>Technology</a:t>
            </a:r>
            <a:r>
              <a:rPr lang="en-US" sz="5500" dirty="0">
                <a:solidFill>
                  <a:srgbClr val="00B0F0"/>
                </a:solidFill>
              </a:rPr>
              <a:t> </a:t>
            </a:r>
            <a:br>
              <a:rPr lang="en-US" sz="5500" dirty="0">
                <a:solidFill>
                  <a:srgbClr val="00B0F0"/>
                </a:solidFill>
              </a:rPr>
            </a:br>
            <a:endParaRPr lang="en-US" sz="5500" dirty="0">
              <a:solidFill>
                <a:srgbClr val="00B0F0"/>
              </a:solidFill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182ABD92-622E-F2A8-B7D5-674E09066F71}"/>
              </a:ext>
            </a:extLst>
          </p:cNvPr>
          <p:cNvSpPr txBox="1">
            <a:spLocks/>
          </p:cNvSpPr>
          <p:nvPr/>
        </p:nvSpPr>
        <p:spPr>
          <a:xfrm>
            <a:off x="1524000" y="4486944"/>
            <a:ext cx="9144000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solidFill>
                  <a:srgbClr val="00B0F0"/>
                </a:solidFill>
                <a:latin typeface="Arial Black" panose="020B0A04020102020204" pitchFamily="34" charset="0"/>
              </a:rPr>
              <a:t>MPA CPD</a:t>
            </a:r>
          </a:p>
          <a:p>
            <a:pPr marL="0" indent="0" algn="ctr">
              <a:buNone/>
            </a:pPr>
            <a:endParaRPr lang="en-US" b="1" dirty="0">
              <a:solidFill>
                <a:srgbClr val="00B0F0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en-US" b="1" dirty="0">
                <a:solidFill>
                  <a:srgbClr val="00B0F0"/>
                </a:solidFill>
                <a:latin typeface="Arial Black" panose="020B0A04020102020204" pitchFamily="34" charset="0"/>
              </a:rPr>
              <a:t>28 July 2025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5DD062-B9E6-6BF0-737D-010767C5B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0B81-DCF0-477E-8038-095C5E289D2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181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6235755-B15E-152D-77D5-BA7F7FAE0F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54" y="0"/>
            <a:ext cx="11963892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D4D7916-E530-47F4-02DD-23D8DBC1E8C3}"/>
              </a:ext>
            </a:extLst>
          </p:cNvPr>
          <p:cNvSpPr txBox="1">
            <a:spLocks/>
          </p:cNvSpPr>
          <p:nvPr/>
        </p:nvSpPr>
        <p:spPr>
          <a:xfrm>
            <a:off x="924235" y="945387"/>
            <a:ext cx="10323871" cy="2387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42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607EB9-741F-4E0E-C4EE-43185DB48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0B81-DCF0-477E-8038-095C5E289D2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611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5858A-3AD3-FE11-F671-FE4F57389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b="1" dirty="0">
                <a:solidFill>
                  <a:srgbClr val="C00000"/>
                </a:solidFill>
              </a:rPr>
              <a:t>Announcement for MPA LMS Users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5A4541-F46D-1749-2726-CAB2A9C48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dirty="0"/>
              <a:t>To ensure a more convenient and systematic experience while using the LMS, you are advised to follow these guidelines:</a:t>
            </a:r>
          </a:p>
          <a:p>
            <a:pPr marL="514350" lvl="0" indent="-5143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dirty="0"/>
              <a:t>Maintain </a:t>
            </a:r>
            <a:r>
              <a:rPr lang="en-US" altLang="en-US" b="1" dirty="0"/>
              <a:t>“ONE and ONLY ONE”</a:t>
            </a:r>
            <a:r>
              <a:rPr lang="en-US" altLang="en-US" dirty="0"/>
              <a:t> account. </a:t>
            </a:r>
          </a:p>
          <a:p>
            <a:pPr marL="514350" lvl="0" indent="-5143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dirty="0"/>
              <a:t>Use your </a:t>
            </a:r>
            <a:r>
              <a:rPr lang="en-US" altLang="en-US" b="1" dirty="0"/>
              <a:t>OFFICIAL name </a:t>
            </a:r>
            <a:r>
              <a:rPr lang="en-US" altLang="en-US" dirty="0"/>
              <a:t>with correct spelling, without any titles (Daw, Tr., Sir, etc.). </a:t>
            </a:r>
          </a:p>
          <a:p>
            <a:pPr marL="514350" lvl="0" indent="-5143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dirty="0"/>
              <a:t>To display your name correctly on LMS, go to your profile and change it to your full name as shown in the following slide. </a:t>
            </a:r>
          </a:p>
          <a:p>
            <a:pPr marL="514350" lvl="0" indent="-5143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dirty="0"/>
              <a:t>Save your work on a </a:t>
            </a:r>
            <a:r>
              <a:rPr lang="en-US" altLang="en-US" b="1" dirty="0"/>
              <a:t>WORD document</a:t>
            </a:r>
            <a:r>
              <a:rPr lang="en-US" altLang="en-US" dirty="0"/>
              <a:t>.  </a:t>
            </a:r>
          </a:p>
          <a:p>
            <a:pPr marL="514350" lvl="0" indent="-5143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dirty="0"/>
              <a:t>Save your file with a file name (Your Official Name and Date) before submitting your work.</a:t>
            </a:r>
          </a:p>
          <a:p>
            <a:pPr marL="514350" indent="-5143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b="1" dirty="0"/>
              <a:t>Submit</a:t>
            </a:r>
            <a:r>
              <a:rPr lang="en-US" altLang="en-US" dirty="0"/>
              <a:t> your work </a:t>
            </a:r>
            <a:r>
              <a:rPr lang="en-US" altLang="en-US" b="1" dirty="0"/>
              <a:t>ONCE only</a:t>
            </a:r>
            <a:r>
              <a:rPr lang="en-US" alt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835CEE-E98A-0204-6D74-499948817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0B81-DCF0-477E-8038-095C5E289D2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561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69A6A1D-42FB-AF9B-D32C-1909A77E00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717" y="0"/>
            <a:ext cx="11446565" cy="6858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A2F36C-53B8-74A3-2DFC-2D94F62A8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0B81-DCF0-477E-8038-095C5E289D2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092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6EA3C6-C07F-4B11-FB63-74AA26F092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8890" y="0"/>
            <a:ext cx="779422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C1EEE7-F1D4-1CA4-4C6C-60987727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0B81-DCF0-477E-8038-095C5E289D2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171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6FF69A1-CDBC-67FB-A26D-252C86D156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562" y="128587"/>
            <a:ext cx="7000875" cy="660082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F87DA4-C5B3-9BFD-0CE7-6BB819AA0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0B81-DCF0-477E-8038-095C5E289D2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53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0E474F-AF3E-F07A-FBC6-B44FB35E76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F24A7C-354D-0B8F-9824-5A266B378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0B81-DCF0-477E-8038-095C5E289D2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970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3B7271B-C9E4-44A9-F144-416D2099D3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5117" y="0"/>
            <a:ext cx="3361765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6BAD5AA-8355-7D14-1EEE-612CC47D98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216" y="993061"/>
            <a:ext cx="2898064" cy="289806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64C851-8051-46C2-99F9-C7E8C879D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0B81-DCF0-477E-8038-095C5E289D28}" type="slidenum">
              <a:rPr lang="en-US" smtClean="0"/>
              <a:t>8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854FA5-4058-FC2C-2073-C27B96E609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4349" y="3028332"/>
            <a:ext cx="3220065" cy="322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70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05961-9894-F8A9-C779-1946D4E56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Talk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3F9C47-2BAB-3F45-F0A9-2B3B01A341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What technological gadget do you think you can’t live without?</a:t>
            </a:r>
          </a:p>
          <a:p>
            <a:r>
              <a:rPr lang="en-US" dirty="0"/>
              <a:t>How much time do you spend online each week? Is it too much time, or a reasonable amount?</a:t>
            </a:r>
          </a:p>
          <a:p>
            <a:r>
              <a:rPr lang="en-US" dirty="0"/>
              <a:t>What are some of your favorite websites and applications? What can you do on them?</a:t>
            </a:r>
          </a:p>
          <a:p>
            <a:r>
              <a:rPr lang="en-US" dirty="0"/>
              <a:t>Some people dislike or fear technology. Do you know anyone like this?</a:t>
            </a:r>
          </a:p>
          <a:p>
            <a:r>
              <a:rPr lang="en-US" dirty="0"/>
              <a:t>Is there a tech product you want these days? What is it? How will it make your life better?</a:t>
            </a:r>
          </a:p>
          <a:p>
            <a:r>
              <a:rPr lang="en-US" dirty="0"/>
              <a:t>How do you feel about dating websites/apps? Would you use one?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12850C-3E47-A4AC-28D1-7D3BF870C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68" y="-68840"/>
            <a:ext cx="2324117" cy="23241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B881627-146B-1C90-35B3-40DB5A91E8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7594" y="5486398"/>
            <a:ext cx="1319672" cy="1325563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A27A98-1D2C-54EC-7B41-8574A97BC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0B81-DCF0-477E-8038-095C5E289D28}" type="slidenum">
              <a:rPr lang="en-US" smtClean="0"/>
              <a:t>9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C522E3-F900-3E06-42BD-2ABB206D948D}"/>
              </a:ext>
            </a:extLst>
          </p:cNvPr>
          <p:cNvSpPr txBox="1"/>
          <p:nvPr/>
        </p:nvSpPr>
        <p:spPr>
          <a:xfrm>
            <a:off x="3048000" y="646686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4"/>
              </a:rPr>
              <a:t>https://printdiscuss.com/technology-conversation-questions/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78668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6AB1DB7-9FA7-1495-9A1B-C5C85DF2CD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9898AF3-65B3-53FC-5EFE-ECF27D2266EB}"/>
              </a:ext>
            </a:extLst>
          </p:cNvPr>
          <p:cNvSpPr txBox="1"/>
          <p:nvPr/>
        </p:nvSpPr>
        <p:spPr>
          <a:xfrm>
            <a:off x="3048000" y="619969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hlinkClick r:id="rId3"/>
              </a:rPr>
              <a:t>https://mrhenriquez.medium.com/how-to-write-structured-paragraphs-the-secret-to-txxxc-paragraph-structure-2977abc6c2b7</a:t>
            </a:r>
            <a:r>
              <a:rPr lang="en-US" sz="1200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66BDDF-6BBC-C095-3E18-7CC995747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0B81-DCF0-477E-8038-095C5E289D2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601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0DCEB8B-573F-6D7F-7FDF-FCF9DDD187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61E9D02-EA31-C4E2-82AE-AF59C3C73720}"/>
              </a:ext>
            </a:extLst>
          </p:cNvPr>
          <p:cNvSpPr txBox="1"/>
          <p:nvPr/>
        </p:nvSpPr>
        <p:spPr>
          <a:xfrm>
            <a:off x="3048000" y="619969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hlinkClick r:id="rId3"/>
              </a:rPr>
              <a:t>https://mrhenriquez.medium.com/how-to-write-structured-paragraphs-the-secret-to-txxxc-paragraph-structure-2977abc6c2b7</a:t>
            </a:r>
            <a:r>
              <a:rPr lang="en-US" sz="1200" dirty="0"/>
              <a:t>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9D6EC6-68D3-8952-EE26-2B318E3EB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0B81-DCF0-477E-8038-095C5E289D2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6247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0FCBB0D-BB29-3A4F-BBD0-EE5C9D0419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23F6D37-8051-7E00-A197-100F9464B1BB}"/>
              </a:ext>
            </a:extLst>
          </p:cNvPr>
          <p:cNvSpPr txBox="1"/>
          <p:nvPr/>
        </p:nvSpPr>
        <p:spPr>
          <a:xfrm>
            <a:off x="3048000" y="6327515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hlinkClick r:id="rId3"/>
              </a:rPr>
              <a:t>https://mrhenriquez.medium.com/how-to-write-structured-paragraphs-the-secret-to-txxxc-paragraph-structure-2977abc6c2b7</a:t>
            </a:r>
            <a:r>
              <a:rPr lang="en-US" sz="1200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D39653-45A5-D354-9F35-A24CCDF22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0B81-DCF0-477E-8038-095C5E289D2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262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7B709-BBFB-C5A6-3D1A-4340984BE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Learning at Leisure 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69F27C-83C9-0C3E-3881-A0A37B32C2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n-US" sz="2800" dirty="0"/>
              <a:t>Read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4AC975-C95C-6077-F290-1CFF199D539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Do you think you have “technophobia”?  </a:t>
            </a:r>
          </a:p>
          <a:p>
            <a:r>
              <a:rPr lang="en-US" dirty="0"/>
              <a:t>Check your answers by reading the article from the following link. </a:t>
            </a:r>
          </a:p>
          <a:p>
            <a:r>
              <a:rPr lang="en-US" sz="2400" dirty="0">
                <a:hlinkClick r:id="rId2"/>
              </a:rPr>
              <a:t>https://www.eslprintables.com/reading_worksheets/reading_comprehension/TECHNOPHOBIA_246490/</a:t>
            </a:r>
            <a:r>
              <a:rPr lang="en-US" sz="2400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C731B5-0A07-2E07-9385-EACA6D6908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n-US" sz="2800" dirty="0"/>
              <a:t>Write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B316A5-6BA4-94EC-405F-4791C6191D9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dirty="0"/>
              <a:t>Write a structured paragraph on “Your Technological Habits”. (70 – 100 words) </a:t>
            </a:r>
          </a:p>
          <a:p>
            <a:r>
              <a:rPr lang="en-US" dirty="0"/>
              <a:t>Use the vocabulary on technology and the paragraph structure.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70D6BA-76F2-0234-93D8-603EA47C5F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82" y="0"/>
            <a:ext cx="2455615" cy="24556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6D14FB8-140D-ADA4-7E61-890F547363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8979" y="4886639"/>
            <a:ext cx="2743200" cy="182880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CEF4F6-EC38-7DC5-FE56-FBB7AEBC6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0B81-DCF0-477E-8038-095C5E289D2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1719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C096F-16AC-4533-C2DC-A6825000B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Learning at Leisure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6A5CD8-8CCF-B36D-683A-15D1FFBF01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Technology vocabulary</a:t>
            </a:r>
          </a:p>
          <a:p>
            <a:r>
              <a:rPr lang="en-US" dirty="0">
                <a:hlinkClick r:id="rId2"/>
              </a:rPr>
              <a:t>https://promova.com/english-vocabulary/technology-vocabulary</a:t>
            </a:r>
            <a:endParaRPr lang="en-US" dirty="0"/>
          </a:p>
          <a:p>
            <a:r>
              <a:rPr lang="en-US" dirty="0"/>
              <a:t>Technology </a:t>
            </a:r>
          </a:p>
          <a:p>
            <a:r>
              <a:rPr lang="en-US" dirty="0">
                <a:hlinkClick r:id="rId3"/>
              </a:rPr>
              <a:t>https://test-english.com/explanation/b1-b2-vocabulary-explanations/technology-b1-english-vocabulary/</a:t>
            </a:r>
            <a:endParaRPr lang="en-US" dirty="0"/>
          </a:p>
          <a:p>
            <a:r>
              <a:rPr lang="en-US" dirty="0"/>
              <a:t>Technology vocabulary (IELTS Jacky)</a:t>
            </a:r>
          </a:p>
          <a:p>
            <a:r>
              <a:rPr lang="en-US" dirty="0">
                <a:hlinkClick r:id="rId4"/>
              </a:rPr>
              <a:t>https://www.ieltsjacky.com/technology-vocabulary.html</a:t>
            </a:r>
            <a:r>
              <a:rPr lang="en-US" dirty="0"/>
              <a:t> </a:t>
            </a:r>
          </a:p>
          <a:p>
            <a:r>
              <a:rPr lang="en-US" dirty="0" err="1"/>
              <a:t>Wordwall</a:t>
            </a:r>
            <a:r>
              <a:rPr lang="en-US" dirty="0"/>
              <a:t> - Devices</a:t>
            </a:r>
          </a:p>
          <a:p>
            <a:r>
              <a:rPr lang="en-US" dirty="0">
                <a:hlinkClick r:id="rId5"/>
              </a:rPr>
              <a:t>https://wordwall.net/resource/56390516/d-t/devices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3B6278-545F-4A43-1043-A7968B600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0B81-DCF0-477E-8038-095C5E289D2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147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1A140-2657-CEEF-16F8-8677C2C81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Learning at Leisure 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2B097-8F45-543B-357E-762A9E7C5D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Technophobia</a:t>
            </a:r>
            <a:endParaRPr lang="en-US" dirty="0">
              <a:hlinkClick r:id="rId2"/>
            </a:endParaRPr>
          </a:p>
          <a:p>
            <a:r>
              <a:rPr lang="en-US" dirty="0">
                <a:hlinkClick r:id="rId2"/>
              </a:rPr>
              <a:t>https://www.eslprintables.com/reading_worksheets/reading_comprehension/TECHNOPHOBIA_246490/</a:t>
            </a:r>
            <a:r>
              <a:rPr lang="en-US" dirty="0"/>
              <a:t> </a:t>
            </a:r>
          </a:p>
          <a:p>
            <a:r>
              <a:rPr lang="en-US" dirty="0"/>
              <a:t>Technology Today and Tomorrow (National Geographic Learning – reading)</a:t>
            </a:r>
          </a:p>
          <a:p>
            <a:r>
              <a:rPr lang="en-US" dirty="0">
                <a:hlinkClick r:id="rId3"/>
              </a:rPr>
              <a:t>https://www.eltngl.com/assets/downloads/rft_pro0000000556/RFT2_CH7.pdf</a:t>
            </a:r>
            <a:r>
              <a:rPr lang="en-US" dirty="0"/>
              <a:t> </a:t>
            </a:r>
          </a:p>
          <a:p>
            <a:r>
              <a:rPr lang="en-US" cap="all" dirty="0"/>
              <a:t>How to Structure a Paragraph</a:t>
            </a:r>
            <a:endParaRPr lang="en-US" dirty="0"/>
          </a:p>
          <a:p>
            <a:r>
              <a:rPr lang="en-US" dirty="0">
                <a:hlinkClick r:id="rId4"/>
              </a:rPr>
              <a:t>https://ted-ielts.com/how-to-structure-a-paragraph/</a:t>
            </a:r>
            <a:r>
              <a:rPr lang="en-US" dirty="0"/>
              <a:t> </a:t>
            </a:r>
          </a:p>
          <a:p>
            <a:r>
              <a:rPr lang="en-US" dirty="0"/>
              <a:t>Writing paragraphs: Examples</a:t>
            </a:r>
          </a:p>
          <a:p>
            <a:r>
              <a:rPr lang="en-US" dirty="0">
                <a:hlinkClick r:id="rId5"/>
              </a:rPr>
              <a:t>https://www.futurelearn.com/info/courses/preparing-for-uni/0/steps/1177</a:t>
            </a:r>
            <a:endParaRPr lang="en-US" dirty="0"/>
          </a:p>
          <a:p>
            <a:r>
              <a:rPr lang="en-US" dirty="0"/>
              <a:t>Technology conversation questions </a:t>
            </a:r>
          </a:p>
          <a:p>
            <a:r>
              <a:rPr lang="en-US" dirty="0">
                <a:hlinkClick r:id="rId6"/>
              </a:rPr>
              <a:t>https://printdiscuss.com/technology-conversation-questions/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FA744C-404A-2331-4B3E-66A90253E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0B81-DCF0-477E-8038-095C5E289D2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4494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B1D339-7F2C-3425-BD03-CA5BBD54F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0B81-DCF0-477E-8038-095C5E289D28}" type="slidenum">
              <a:rPr lang="en-US" smtClean="0"/>
              <a:t>16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2E3D9F-F124-E87B-C072-A3D2B82AA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898" y="0"/>
            <a:ext cx="10285770" cy="6857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0331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507</Words>
  <Application>Microsoft Office PowerPoint</Application>
  <PresentationFormat>Widescreen</PresentationFormat>
  <Paragraphs>68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Announcement for MPA LMS Users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Talk Time</vt:lpstr>
      <vt:lpstr>PowerPoint Presentation</vt:lpstr>
      <vt:lpstr>PowerPoint Presentation</vt:lpstr>
      <vt:lpstr>PowerPoint Presentation</vt:lpstr>
      <vt:lpstr>Learning at Leisure </vt:lpstr>
      <vt:lpstr>Learning at Leisure </vt:lpstr>
      <vt:lpstr>Learning at Leisure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User</cp:lastModifiedBy>
  <cp:revision>8</cp:revision>
  <dcterms:created xsi:type="dcterms:W3CDTF">2025-07-22T04:37:38Z</dcterms:created>
  <dcterms:modified xsi:type="dcterms:W3CDTF">2025-07-30T03:35:11Z</dcterms:modified>
</cp:coreProperties>
</file>